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703" r:id="rId2"/>
  </p:sldIdLst>
  <p:sldSz cx="9144000" cy="6858000" type="screen4x3"/>
  <p:notesSz cx="6742113" cy="98726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CC"/>
    <a:srgbClr val="333399"/>
    <a:srgbClr val="00FF00"/>
    <a:srgbClr val="CCFFCC"/>
    <a:srgbClr val="0070C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6" d="100"/>
          <a:sy n="76" d="100"/>
        </p:scale>
        <p:origin x="-7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pPr>
              <a:defRPr/>
            </a:pPr>
            <a:fld id="{57EE1D28-23D2-4CD1-9B9F-62F50F046237}" type="datetimeFigureOut">
              <a:rPr lang="en-GB"/>
              <a:pPr>
                <a:defRPr/>
              </a:pPr>
              <a:t>09/03/2016</a:t>
            </a:fld>
            <a:endParaRPr lang="en-GB" dirty="0"/>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pPr>
              <a:defRPr/>
            </a:pPr>
            <a:fld id="{7B017F24-3854-4BAD-94B2-FB70E0CC4436}"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pPr>
              <a:defRPr/>
            </a:pPr>
            <a:fld id="{89C21C27-099E-4922-84FC-74BFF6318A41}" type="datetimeFigureOut">
              <a:rPr lang="en-US"/>
              <a:pPr>
                <a:defRPr/>
              </a:pPr>
              <a:t>3/9/2016</a:t>
            </a:fld>
            <a:endParaRPr lang="en-US" dirty="0"/>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pPr>
              <a:defRPr/>
            </a:pPr>
            <a:fld id="{2DF764B5-C5F9-4BB0-913C-3602509BFE6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9FABC40-C5ED-417D-8F95-ABBE3085C908}"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5CA8128-4971-4DFF-ADFD-1A89F398D000}"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0F994A-471C-4E33-90EE-6F8F7DFF5DE5}"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1ABB774-5649-4561-883E-873399997FED}"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cstate="print"/>
          <a:srcRect/>
          <a:stretch>
            <a:fillRect/>
          </a:stretch>
        </p:blipFill>
        <p:spPr bwMode="auto">
          <a:xfrm>
            <a:off x="0" y="0"/>
            <a:ext cx="1514475" cy="657225"/>
          </a:xfrm>
          <a:prstGeom prst="rect">
            <a:avLst/>
          </a:prstGeom>
          <a:noFill/>
          <a:ln w="9525">
            <a:noFill/>
            <a:miter lim="800000"/>
            <a:headEnd/>
            <a:tailEnd/>
          </a:ln>
        </p:spPr>
      </p:pic>
      <p:pic>
        <p:nvPicPr>
          <p:cNvPr id="5" name="Picture 6" descr="image001"/>
          <p:cNvPicPr>
            <a:picLocks noChangeAspect="1" noChangeArrowheads="1"/>
          </p:cNvPicPr>
          <p:nvPr userDrawn="1"/>
        </p:nvPicPr>
        <p:blipFill>
          <a:blip r:embed="rId3" cstate="print"/>
          <a:srcRect/>
          <a:stretch>
            <a:fillRect/>
          </a:stretch>
        </p:blipFill>
        <p:spPr bwMode="auto">
          <a:xfrm>
            <a:off x="8101013" y="76200"/>
            <a:ext cx="931862" cy="622300"/>
          </a:xfrm>
          <a:prstGeom prst="rect">
            <a:avLst/>
          </a:prstGeom>
          <a:noFill/>
          <a:ln w="9525">
            <a:noFill/>
            <a:miter lim="800000"/>
            <a:headEnd/>
            <a:tailEnd/>
          </a:ln>
        </p:spPr>
      </p:pic>
      <p:pic>
        <p:nvPicPr>
          <p:cNvPr id="6" name="Picture 2" descr="C:\Documents and Settings\paulellis\My Documents\INDUCTIONS\New-Beyond-Zero-Logo.jpg"/>
          <p:cNvPicPr>
            <a:picLocks noChangeAspect="1" noChangeArrowheads="1"/>
          </p:cNvPicPr>
          <p:nvPr userDrawn="1"/>
        </p:nvPicPr>
        <p:blipFill>
          <a:blip r:embed="rId4" cstate="print"/>
          <a:srcRect/>
          <a:stretch>
            <a:fillRect/>
          </a:stretch>
        </p:blipFill>
        <p:spPr bwMode="auto">
          <a:xfrm>
            <a:off x="179388" y="6100763"/>
            <a:ext cx="727075" cy="641350"/>
          </a:xfrm>
          <a:prstGeom prst="rect">
            <a:avLst/>
          </a:prstGeom>
          <a:noFill/>
          <a:ln w="9525">
            <a:noFill/>
            <a:miter lim="800000"/>
            <a:headEnd/>
            <a:tailEnd/>
          </a:ln>
        </p:spPr>
      </p:pic>
      <p:pic>
        <p:nvPicPr>
          <p:cNvPr id="7" name="Picture 7" descr="MS3270_100%SAFE_logo_10mm hi.jpg"/>
          <p:cNvPicPr>
            <a:picLocks noChangeAspect="1"/>
          </p:cNvPicPr>
          <p:nvPr userDrawn="1"/>
        </p:nvPicPr>
        <p:blipFill>
          <a:blip r:embed="rId5" cstate="print"/>
          <a:srcRect/>
          <a:stretch>
            <a:fillRect/>
          </a:stretch>
        </p:blipFill>
        <p:spPr bwMode="auto">
          <a:xfrm>
            <a:off x="7686675" y="6381750"/>
            <a:ext cx="1457325" cy="2841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4"/>
          <p:cNvSpPr>
            <a:spLocks noGrp="1" noChangeArrowheads="1"/>
          </p:cNvSpPr>
          <p:nvPr>
            <p:ph type="dt" sz="half" idx="10"/>
          </p:nvPr>
        </p:nvSpPr>
        <p:spPr/>
        <p:txBody>
          <a:bodyPr/>
          <a:lstStyle>
            <a:lvl1pPr>
              <a:defRPr/>
            </a:lvl1pPr>
          </a:lstStyle>
          <a:p>
            <a:pPr>
              <a:defRPr/>
            </a:pPr>
            <a:endParaRPr lang="en-GB"/>
          </a:p>
        </p:txBody>
      </p:sp>
      <p:sp>
        <p:nvSpPr>
          <p:cNvPr id="9" name="Rectangle 6"/>
          <p:cNvSpPr>
            <a:spLocks noGrp="1" noChangeArrowheads="1"/>
          </p:cNvSpPr>
          <p:nvPr>
            <p:ph type="sldNum" sz="quarter" idx="11"/>
          </p:nvPr>
        </p:nvSpPr>
        <p:spPr/>
        <p:txBody>
          <a:bodyPr/>
          <a:lstStyle>
            <a:lvl1pPr>
              <a:defRPr/>
            </a:lvl1pPr>
          </a:lstStyle>
          <a:p>
            <a:pPr>
              <a:defRPr/>
            </a:pPr>
            <a:fld id="{0B6F2706-2D4D-413A-948F-D757054616AF}" type="slidenum">
              <a:rPr lang="en-GB"/>
              <a:pPr>
                <a:defRPr/>
              </a:pPr>
              <a:t>‹#›</a:t>
            </a:fld>
            <a:endParaRPr lang="en-GB" dirty="0"/>
          </a:p>
        </p:txBody>
      </p:sp>
      <p:sp>
        <p:nvSpPr>
          <p:cNvPr id="10" name="Footer Placeholder 10"/>
          <p:cNvSpPr>
            <a:spLocks noGrp="1" noChangeArrowheads="1"/>
          </p:cNvSpPr>
          <p:nvPr>
            <p:ph type="ftr" sz="quarter" idx="12"/>
          </p:nvPr>
        </p:nvSpPr>
        <p:spPr/>
        <p:txBody>
          <a:bodyPr/>
          <a:lstStyle>
            <a:lvl1pPr>
              <a:lnSpc>
                <a:spcPct val="200000"/>
              </a:lnSpc>
              <a:defRPr sz="1000" dirty="0" smtClean="0">
                <a:solidFill>
                  <a:schemeClr val="tx1"/>
                </a:solidFill>
              </a:defRPr>
            </a:lvl1pPr>
          </a:lstStyle>
          <a:p>
            <a:pPr>
              <a:defRPr/>
            </a:pPr>
            <a:r>
              <a:rPr lang="en-GB"/>
              <a:t>Form ref: bmJV/TBT/09, dated Jun 14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B18FD2-9F42-4C82-875F-8D707E65A242}"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43D09A8-B0E2-48B6-ADA6-65B05A90744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2640FDB-C38A-4D69-A90E-5B538B9162DC}"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F5364FA-B44C-4881-82BF-D666453E5D42}"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BFBCB22-FF1E-4CF5-84B8-0B45AF42D213}"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03EB33-920A-4AE8-9A17-93815B19E4BC}"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DF05C90-26FA-471B-A91F-5137C97C878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95C0A94-6F56-435A-BC44-A9F1F067DC8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5" r:id="rId1"/>
    <p:sldLayoutId id="2147483686"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8313" y="476250"/>
            <a:ext cx="8229600" cy="792163"/>
          </a:xfrm>
        </p:spPr>
        <p:txBody>
          <a:bodyPr/>
          <a:lstStyle/>
          <a:p>
            <a:r>
              <a:rPr lang="en-GB" sz="2000" b="1" smtClean="0">
                <a:solidFill>
                  <a:srgbClr val="0070C0"/>
                </a:solidFill>
              </a:rPr>
              <a:t>“Tool Box Talk – Safe parking of mobile plant equipment”</a:t>
            </a:r>
            <a:endParaRPr lang="en-GB" sz="2000" smtClean="0">
              <a:solidFill>
                <a:srgbClr val="0070C0"/>
              </a:solidFill>
              <a:cs typeface="Arial" charset="0"/>
            </a:endParaRPr>
          </a:p>
        </p:txBody>
      </p:sp>
      <p:sp>
        <p:nvSpPr>
          <p:cNvPr id="2" name="Rectangle 1"/>
          <p:cNvSpPr/>
          <p:nvPr/>
        </p:nvSpPr>
        <p:spPr>
          <a:xfrm>
            <a:off x="684213" y="1341438"/>
            <a:ext cx="4392612" cy="5062537"/>
          </a:xfrm>
          <a:prstGeom prst="rect">
            <a:avLst/>
          </a:prstGeom>
        </p:spPr>
        <p:txBody>
          <a:bodyPr>
            <a:spAutoFit/>
          </a:bodyPr>
          <a:lstStyle/>
          <a:p>
            <a:pPr>
              <a:spcAft>
                <a:spcPts val="300"/>
              </a:spcAft>
              <a:defRPr/>
            </a:pPr>
            <a:r>
              <a:rPr lang="en-GB" sz="1200" u="sng" dirty="0"/>
              <a:t>Lost time injury (Jun-14) </a:t>
            </a:r>
          </a:p>
          <a:p>
            <a:pPr marL="285750" indent="-285750" algn="just">
              <a:spcAft>
                <a:spcPts val="600"/>
              </a:spcAft>
              <a:buFont typeface="Arial" pitchFamily="34" charset="0"/>
              <a:buChar char="•"/>
              <a:defRPr/>
            </a:pPr>
            <a:r>
              <a:rPr lang="en-GB" sz="1200" dirty="0"/>
              <a:t>A KRCE Plant operator twisted his Left Knee after stockpiled stone on which he was stood gave way and caused him to fall backwards </a:t>
            </a:r>
          </a:p>
          <a:p>
            <a:pPr marL="285750" indent="-285750" algn="just">
              <a:spcAft>
                <a:spcPts val="600"/>
              </a:spcAft>
              <a:buFont typeface="Arial" pitchFamily="34" charset="0"/>
              <a:buChar char="•"/>
              <a:defRPr/>
            </a:pPr>
            <a:r>
              <a:rPr lang="en-GB" sz="1200" dirty="0"/>
              <a:t>After exiting the Tracked Excavator he had been operating at the end of his nightshift, the operator had struggled to remove the isolator key, hidden behind a side panel, from his standing position on the track of the machine</a:t>
            </a:r>
          </a:p>
          <a:p>
            <a:pPr marL="285750" indent="-285750" algn="just">
              <a:spcAft>
                <a:spcPts val="1200"/>
              </a:spcAft>
              <a:buFont typeface="Arial" pitchFamily="34" charset="0"/>
              <a:buChar char="•"/>
              <a:defRPr/>
            </a:pPr>
            <a:r>
              <a:rPr lang="en-GB" sz="1200" dirty="0"/>
              <a:t>Instead, he stepped down onto a stockpile of stone material located next to the Excavator. Then, after successfully removing the isolator key, the loose stone on which he was stood gave way, resulting in injury   </a:t>
            </a:r>
          </a:p>
          <a:p>
            <a:pPr>
              <a:spcAft>
                <a:spcPts val="300"/>
              </a:spcAft>
              <a:defRPr/>
            </a:pPr>
            <a:r>
              <a:rPr lang="en-GB" sz="1200" u="sng" dirty="0"/>
              <a:t>Key learning;</a:t>
            </a:r>
          </a:p>
          <a:p>
            <a:pPr marL="285750" indent="-285750" algn="just">
              <a:spcAft>
                <a:spcPts val="600"/>
              </a:spcAft>
              <a:buFont typeface="Arial" pitchFamily="34" charset="0"/>
              <a:buChar char="•"/>
              <a:defRPr/>
            </a:pPr>
            <a:r>
              <a:rPr lang="en-GB" sz="1200" dirty="0"/>
              <a:t>Mobile plant to be parked on firm level ground, ensuring safe access for pedestrians around the perimeter, i.e. free from slip and trip hazards, including stockpiled stone</a:t>
            </a:r>
          </a:p>
          <a:p>
            <a:pPr marL="285750" lvl="1" indent="-285750" algn="just">
              <a:spcAft>
                <a:spcPts val="600"/>
              </a:spcAft>
              <a:buFont typeface="Arial" pitchFamily="34" charset="0"/>
              <a:buChar char="•"/>
              <a:defRPr/>
            </a:pPr>
            <a:r>
              <a:rPr lang="en-GB" sz="1200" dirty="0"/>
              <a:t>During hours of darkness, plant operators to use hand held torches, as well as helmet torches issued as standard. This in addition to artificial task lighting that must be provided for each work location</a:t>
            </a:r>
          </a:p>
          <a:p>
            <a:pPr marL="285750" indent="-285750" algn="just">
              <a:spcAft>
                <a:spcPts val="600"/>
              </a:spcAft>
              <a:buFont typeface="Arial" pitchFamily="34" charset="0"/>
              <a:buChar char="•"/>
              <a:defRPr/>
            </a:pPr>
            <a:r>
              <a:rPr lang="en-GB" sz="1200" dirty="0"/>
              <a:t>All personnel reminded of the need to check conditions underfoot – i.e. uneven ground, potholes, slippery conditions, obstructions, traffic, uphill/downhill, light/dark, etc</a:t>
            </a:r>
          </a:p>
        </p:txBody>
      </p:sp>
      <p:pic>
        <p:nvPicPr>
          <p:cNvPr id="3076" name="Picture 6" descr="IMG_2242"/>
          <p:cNvPicPr>
            <a:picLocks noChangeAspect="1" noChangeArrowheads="1"/>
          </p:cNvPicPr>
          <p:nvPr/>
        </p:nvPicPr>
        <p:blipFill>
          <a:blip r:embed="rId2" cstate="print"/>
          <a:srcRect/>
          <a:stretch>
            <a:fillRect/>
          </a:stretch>
        </p:blipFill>
        <p:spPr bwMode="auto">
          <a:xfrm>
            <a:off x="5364163" y="1412875"/>
            <a:ext cx="2781300" cy="2076450"/>
          </a:xfrm>
          <a:prstGeom prst="rect">
            <a:avLst/>
          </a:prstGeom>
          <a:noFill/>
          <a:ln w="9525">
            <a:noFill/>
            <a:miter lim="800000"/>
            <a:headEnd/>
            <a:tailEnd/>
          </a:ln>
        </p:spPr>
      </p:pic>
      <p:sp>
        <p:nvSpPr>
          <p:cNvPr id="3077" name="Rectangle 2"/>
          <p:cNvSpPr>
            <a:spLocks noChangeArrowheads="1"/>
          </p:cNvSpPr>
          <p:nvPr/>
        </p:nvSpPr>
        <p:spPr bwMode="auto">
          <a:xfrm>
            <a:off x="5364163" y="3284538"/>
            <a:ext cx="2736850" cy="369887"/>
          </a:xfrm>
          <a:prstGeom prst="rect">
            <a:avLst/>
          </a:prstGeom>
          <a:solidFill>
            <a:srgbClr val="FFFFCC"/>
          </a:solidFill>
          <a:ln w="9525">
            <a:solidFill>
              <a:schemeClr val="tx1"/>
            </a:solidFill>
            <a:miter lim="800000"/>
            <a:headEnd/>
            <a:tailEnd/>
          </a:ln>
        </p:spPr>
        <p:txBody>
          <a:bodyPr>
            <a:spAutoFit/>
          </a:bodyPr>
          <a:lstStyle/>
          <a:p>
            <a:r>
              <a:rPr lang="en-GB" sz="900" b="1"/>
              <a:t>The green arrow shows both the pile of stone the IP was stood on and the direction he fell in.</a:t>
            </a:r>
            <a:endParaRPr lang="en-GB" sz="900"/>
          </a:p>
        </p:txBody>
      </p:sp>
      <p:sp>
        <p:nvSpPr>
          <p:cNvPr id="3078" name="Line 7"/>
          <p:cNvSpPr>
            <a:spLocks noChangeShapeType="1"/>
          </p:cNvSpPr>
          <p:nvPr/>
        </p:nvSpPr>
        <p:spPr bwMode="auto">
          <a:xfrm flipH="1" flipV="1">
            <a:off x="6011863" y="2924175"/>
            <a:ext cx="0" cy="360363"/>
          </a:xfrm>
          <a:prstGeom prst="line">
            <a:avLst/>
          </a:prstGeom>
          <a:noFill/>
          <a:ln w="38100">
            <a:solidFill>
              <a:srgbClr val="00FF00"/>
            </a:solidFill>
            <a:round/>
            <a:headEnd/>
            <a:tailEnd type="triangle" w="med" len="med"/>
          </a:ln>
        </p:spPr>
        <p:txBody>
          <a:bodyPr/>
          <a:lstStyle/>
          <a:p>
            <a:endParaRPr lang="en-GB"/>
          </a:p>
        </p:txBody>
      </p:sp>
      <p:pic>
        <p:nvPicPr>
          <p:cNvPr id="3079" name="Picture 8" descr="IMG_2241"/>
          <p:cNvPicPr>
            <a:picLocks noChangeAspect="1" noChangeArrowheads="1"/>
          </p:cNvPicPr>
          <p:nvPr/>
        </p:nvPicPr>
        <p:blipFill>
          <a:blip r:embed="rId3" cstate="print"/>
          <a:srcRect/>
          <a:stretch>
            <a:fillRect/>
          </a:stretch>
        </p:blipFill>
        <p:spPr bwMode="auto">
          <a:xfrm>
            <a:off x="5364163" y="3789363"/>
            <a:ext cx="2781300" cy="2095500"/>
          </a:xfrm>
          <a:prstGeom prst="rect">
            <a:avLst/>
          </a:prstGeom>
          <a:noFill/>
          <a:ln w="9525">
            <a:noFill/>
            <a:miter lim="800000"/>
            <a:headEnd/>
            <a:tailEnd/>
          </a:ln>
        </p:spPr>
      </p:pic>
      <p:sp>
        <p:nvSpPr>
          <p:cNvPr id="3080" name="Line 9"/>
          <p:cNvSpPr>
            <a:spLocks noChangeShapeType="1"/>
          </p:cNvSpPr>
          <p:nvPr/>
        </p:nvSpPr>
        <p:spPr bwMode="auto">
          <a:xfrm flipV="1">
            <a:off x="7308850" y="4868863"/>
            <a:ext cx="12700" cy="1054100"/>
          </a:xfrm>
          <a:prstGeom prst="line">
            <a:avLst/>
          </a:prstGeom>
          <a:noFill/>
          <a:ln w="38100">
            <a:solidFill>
              <a:srgbClr val="FF0000"/>
            </a:solidFill>
            <a:round/>
            <a:headEnd/>
            <a:tailEnd type="triangle" w="med" len="med"/>
          </a:ln>
        </p:spPr>
        <p:txBody>
          <a:bodyPr/>
          <a:lstStyle/>
          <a:p>
            <a:endParaRPr lang="en-GB"/>
          </a:p>
        </p:txBody>
      </p:sp>
      <p:sp>
        <p:nvSpPr>
          <p:cNvPr id="3081" name="Rectangle 9"/>
          <p:cNvSpPr>
            <a:spLocks noChangeArrowheads="1"/>
          </p:cNvSpPr>
          <p:nvPr/>
        </p:nvSpPr>
        <p:spPr bwMode="auto">
          <a:xfrm>
            <a:off x="5364163" y="5805488"/>
            <a:ext cx="2808287" cy="369887"/>
          </a:xfrm>
          <a:prstGeom prst="rect">
            <a:avLst/>
          </a:prstGeom>
          <a:solidFill>
            <a:srgbClr val="FFFFCC"/>
          </a:solidFill>
          <a:ln w="9525">
            <a:solidFill>
              <a:schemeClr val="tx1"/>
            </a:solidFill>
            <a:miter lim="800000"/>
            <a:headEnd/>
            <a:tailEnd/>
          </a:ln>
        </p:spPr>
        <p:txBody>
          <a:bodyPr>
            <a:spAutoFit/>
          </a:bodyPr>
          <a:lstStyle/>
          <a:p>
            <a:r>
              <a:rPr lang="en-GB" sz="900" b="1"/>
              <a:t>The red arrow shows the panel that the operator had opened to remove the isolator key </a:t>
            </a:r>
            <a:endParaRPr lang="en-GB" sz="900"/>
          </a:p>
        </p:txBody>
      </p:sp>
      <p:sp>
        <p:nvSpPr>
          <p:cNvPr id="3082" name="Footer Placeholder 10"/>
          <p:cNvSpPr>
            <a:spLocks noGrp="1" noChangeArrowheads="1"/>
          </p:cNvSpPr>
          <p:nvPr>
            <p:ph type="ftr" sz="quarter" idx="12"/>
          </p:nvPr>
        </p:nvSpPr>
        <p:spPr>
          <a:xfrm>
            <a:off x="3132138" y="6453188"/>
            <a:ext cx="2455862" cy="288925"/>
          </a:xfrm>
          <a:noFill/>
        </p:spPr>
        <p:txBody>
          <a:bodyPr/>
          <a:lstStyle/>
          <a:p>
            <a:pPr>
              <a:lnSpc>
                <a:spcPct val="100000"/>
              </a:lnSpc>
            </a:pPr>
            <a:r>
              <a:rPr lang="en-GB"/>
              <a:t>Form ref: bmJV/TBT/09, dated Jun 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270</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“Tool Box Talk – Safe parking of mobile plant equipment”</vt:lpstr>
    </vt:vector>
  </TitlesOfParts>
  <Company>Highways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Date of Incident</dc:title>
  <dc:creator>opensh</dc:creator>
  <cp:lastModifiedBy>Sony</cp:lastModifiedBy>
  <cp:revision>481</cp:revision>
  <cp:lastPrinted>2014-06-24T09:22:35Z</cp:lastPrinted>
  <dcterms:created xsi:type="dcterms:W3CDTF">2011-11-08T11:31:01Z</dcterms:created>
  <dcterms:modified xsi:type="dcterms:W3CDTF">2016-03-09T19:03:24Z</dcterms:modified>
</cp:coreProperties>
</file>